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7" r:id="rId4"/>
    <p:sldId id="320" r:id="rId5"/>
    <p:sldId id="259" r:id="rId6"/>
    <p:sldId id="277" r:id="rId7"/>
    <p:sldId id="297" r:id="rId8"/>
    <p:sldId id="315" r:id="rId9"/>
    <p:sldId id="318" r:id="rId10"/>
    <p:sldId id="319" r:id="rId11"/>
    <p:sldId id="306" r:id="rId12"/>
    <p:sldId id="314" r:id="rId13"/>
    <p:sldId id="321" r:id="rId14"/>
    <p:sldId id="322" r:id="rId15"/>
    <p:sldId id="323" r:id="rId16"/>
    <p:sldId id="324" r:id="rId17"/>
    <p:sldId id="325" r:id="rId18"/>
    <p:sldId id="326" r:id="rId19"/>
    <p:sldId id="327" r:id="rId20"/>
    <p:sldId id="328" r:id="rId21"/>
    <p:sldId id="329" r:id="rId22"/>
    <p:sldId id="278" r:id="rId23"/>
    <p:sldId id="316" r:id="rId24"/>
    <p:sldId id="31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737" autoAdjust="0"/>
  </p:normalViewPr>
  <p:slideViewPr>
    <p:cSldViewPr showGuides="1">
      <p:cViewPr>
        <p:scale>
          <a:sx n="60" d="100"/>
          <a:sy n="60" d="100"/>
        </p:scale>
        <p:origin x="-60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pic>
        <p:nvPicPr>
          <p:cNvPr id="2050" name="Picture 2" descr="http://brucemctague.com/wp-content/uploads/2012/04/homeles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8052" y="1724421"/>
            <a:ext cx="6066182" cy="4447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96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1200329"/>
          </a:xfrm>
          <a:prstGeom prst="rect">
            <a:avLst/>
          </a:prstGeom>
        </p:spPr>
        <p:txBody>
          <a:bodyPr wrap="square">
            <a:spAutoFit/>
          </a:bodyPr>
          <a:lstStyle/>
          <a:p>
            <a:r>
              <a:rPr lang="en-US" sz="3600" dirty="0"/>
              <a:t>Matthew 26:11</a:t>
            </a:r>
          </a:p>
          <a:p>
            <a:r>
              <a:rPr lang="en-US" sz="3600" dirty="0"/>
              <a:t>For you always have the poor with you...</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579634"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815487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200329"/>
          </a:xfrm>
          <a:prstGeom prst="rect">
            <a:avLst/>
          </a:prstGeom>
        </p:spPr>
        <p:txBody>
          <a:bodyPr wrap="square">
            <a:spAutoFit/>
          </a:bodyPr>
          <a:lstStyle/>
          <a:p>
            <a:r>
              <a:rPr lang="en-US" sz="3600" dirty="0"/>
              <a:t>a.  Have one, or two, people handle requests for assistance.</a:t>
            </a:r>
          </a:p>
        </p:txBody>
      </p:sp>
    </p:spTree>
    <p:extLst>
      <p:ext uri="{BB962C8B-B14F-4D97-AF65-F5344CB8AC3E}">
        <p14:creationId xmlns:p14="http://schemas.microsoft.com/office/powerpoint/2010/main" val="401706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754326"/>
          </a:xfrm>
          <a:prstGeom prst="rect">
            <a:avLst/>
          </a:prstGeom>
        </p:spPr>
        <p:txBody>
          <a:bodyPr wrap="square">
            <a:spAutoFit/>
          </a:bodyPr>
          <a:lstStyle/>
          <a:p>
            <a:r>
              <a:rPr lang="en-US" sz="3600" dirty="0" smtClean="0"/>
              <a:t>b.</a:t>
            </a:r>
            <a:r>
              <a:rPr lang="en-US" sz="3600" dirty="0"/>
              <a:t>  Ask those needing assistance to come to the building to receive support after attending a worship service or bible </a:t>
            </a:r>
            <a:r>
              <a:rPr lang="en-US" sz="3600" dirty="0" smtClean="0"/>
              <a:t>study.</a:t>
            </a:r>
            <a:endParaRPr lang="en-US" sz="3600" dirty="0"/>
          </a:p>
        </p:txBody>
      </p:sp>
    </p:spTree>
    <p:extLst>
      <p:ext uri="{BB962C8B-B14F-4D97-AF65-F5344CB8AC3E}">
        <p14:creationId xmlns:p14="http://schemas.microsoft.com/office/powerpoint/2010/main" val="278336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754326"/>
          </a:xfrm>
          <a:prstGeom prst="rect">
            <a:avLst/>
          </a:prstGeom>
        </p:spPr>
        <p:txBody>
          <a:bodyPr wrap="square">
            <a:spAutoFit/>
          </a:bodyPr>
          <a:lstStyle/>
          <a:p>
            <a:r>
              <a:rPr lang="en-US" sz="3600" dirty="0"/>
              <a:t>c.  Have gift cards on hand to allow the person to buy groceries at a local supermarket.</a:t>
            </a:r>
          </a:p>
        </p:txBody>
      </p:sp>
    </p:spTree>
    <p:extLst>
      <p:ext uri="{BB962C8B-B14F-4D97-AF65-F5344CB8AC3E}">
        <p14:creationId xmlns:p14="http://schemas.microsoft.com/office/powerpoint/2010/main" val="3842280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200329"/>
          </a:xfrm>
          <a:prstGeom prst="rect">
            <a:avLst/>
          </a:prstGeom>
        </p:spPr>
        <p:txBody>
          <a:bodyPr wrap="square">
            <a:spAutoFit/>
          </a:bodyPr>
          <a:lstStyle/>
          <a:p>
            <a:r>
              <a:rPr lang="en-US" sz="3600" dirty="0"/>
              <a:t>d.  Have gift cards on hand to allow the person to buy gasoline at a local gas station.</a:t>
            </a:r>
          </a:p>
        </p:txBody>
      </p:sp>
    </p:spTree>
    <p:extLst>
      <p:ext uri="{BB962C8B-B14F-4D97-AF65-F5344CB8AC3E}">
        <p14:creationId xmlns:p14="http://schemas.microsoft.com/office/powerpoint/2010/main" val="384228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754326"/>
          </a:xfrm>
          <a:prstGeom prst="rect">
            <a:avLst/>
          </a:prstGeom>
        </p:spPr>
        <p:txBody>
          <a:bodyPr wrap="square">
            <a:spAutoFit/>
          </a:bodyPr>
          <a:lstStyle/>
          <a:p>
            <a:r>
              <a:rPr lang="en-US" sz="3600" dirty="0"/>
              <a:t>e.  Create and maintain a food pantry containing canned item, dry goods and other nonperishable items.</a:t>
            </a:r>
          </a:p>
        </p:txBody>
      </p:sp>
    </p:spTree>
    <p:extLst>
      <p:ext uri="{BB962C8B-B14F-4D97-AF65-F5344CB8AC3E}">
        <p14:creationId xmlns:p14="http://schemas.microsoft.com/office/powerpoint/2010/main" val="3842280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2308324"/>
          </a:xfrm>
          <a:prstGeom prst="rect">
            <a:avLst/>
          </a:prstGeom>
        </p:spPr>
        <p:txBody>
          <a:bodyPr wrap="square">
            <a:spAutoFit/>
          </a:bodyPr>
          <a:lstStyle/>
          <a:p>
            <a:r>
              <a:rPr lang="en-US" sz="3600" dirty="0"/>
              <a:t>f.  Create and maintain a clothes closet.  Have members donate clothes, coats and other items useful to those in need.</a:t>
            </a:r>
          </a:p>
        </p:txBody>
      </p:sp>
    </p:spTree>
    <p:extLst>
      <p:ext uri="{BB962C8B-B14F-4D97-AF65-F5344CB8AC3E}">
        <p14:creationId xmlns:p14="http://schemas.microsoft.com/office/powerpoint/2010/main" val="3842280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1200329"/>
          </a:xfrm>
          <a:prstGeom prst="rect">
            <a:avLst/>
          </a:prstGeom>
        </p:spPr>
        <p:txBody>
          <a:bodyPr wrap="square">
            <a:spAutoFit/>
          </a:bodyPr>
          <a:lstStyle/>
          <a:p>
            <a:r>
              <a:rPr lang="en-US" sz="3600" dirty="0" smtClean="0"/>
              <a:t>1. </a:t>
            </a:r>
            <a:r>
              <a:rPr lang="en-US" sz="3600" dirty="0"/>
              <a:t>Have a benevolence program for nonmembers</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962400"/>
            <a:ext cx="8381208" cy="1754326"/>
          </a:xfrm>
          <a:prstGeom prst="rect">
            <a:avLst/>
          </a:prstGeom>
        </p:spPr>
        <p:txBody>
          <a:bodyPr wrap="square">
            <a:spAutoFit/>
          </a:bodyPr>
          <a:lstStyle/>
          <a:p>
            <a:r>
              <a:rPr lang="en-US" sz="3600" dirty="0"/>
              <a:t>g.  If someone asks for help with utilities pay the bill directly to the organization to whom the money is owed.</a:t>
            </a:r>
          </a:p>
        </p:txBody>
      </p:sp>
    </p:spTree>
    <p:extLst>
      <p:ext uri="{BB962C8B-B14F-4D97-AF65-F5344CB8AC3E}">
        <p14:creationId xmlns:p14="http://schemas.microsoft.com/office/powerpoint/2010/main" val="3842280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2308324"/>
          </a:xfrm>
          <a:prstGeom prst="rect">
            <a:avLst/>
          </a:prstGeom>
        </p:spPr>
        <p:txBody>
          <a:bodyPr wrap="square">
            <a:spAutoFit/>
          </a:bodyPr>
          <a:lstStyle/>
          <a:p>
            <a:r>
              <a:rPr lang="en-US" sz="3600" dirty="0"/>
              <a:t>Note, you should also consider a benevolence program for members.  This is should coordinated by the elders </a:t>
            </a:r>
            <a:r>
              <a:rPr lang="en-US" sz="3600" dirty="0" smtClean="0"/>
              <a:t>and </a:t>
            </a:r>
            <a:r>
              <a:rPr lang="en-US" sz="3600" dirty="0"/>
              <a:t>privacy should be maintained.</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610434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81000" y="1167825"/>
            <a:ext cx="360848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Loving People</a:t>
            </a:r>
            <a:endParaRPr lang="en-US" sz="3200" dirty="0">
              <a:solidFill>
                <a:schemeClr val="tx1">
                  <a:lumMod val="75000"/>
                  <a:lumOff val="25000"/>
                </a:schemeClr>
              </a:solidFill>
              <a:latin typeface="Arial" pitchFamily="34" charset="0"/>
              <a:cs typeface="Arial" pitchFamily="34" charset="0"/>
            </a:endParaRPr>
          </a:p>
        </p:txBody>
      </p:sp>
      <p:sp>
        <p:nvSpPr>
          <p:cNvPr id="4" name="TextBox 3"/>
          <p:cNvSpPr txBox="1"/>
          <p:nvPr/>
        </p:nvSpPr>
        <p:spPr>
          <a:xfrm>
            <a:off x="381000" y="1701225"/>
            <a:ext cx="4246484"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Righteous People</a:t>
            </a:r>
            <a:endParaRPr lang="en-US" sz="3200"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381000" y="2234625"/>
            <a:ext cx="3677417"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381000" y="2768025"/>
            <a:ext cx="4314001"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An Obedient People</a:t>
            </a:r>
            <a:endParaRPr lang="en-US" sz="3200"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372299" y="3331847"/>
            <a:ext cx="3927485"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Growing People</a:t>
            </a:r>
            <a:endParaRPr lang="en-US" sz="3200" dirty="0">
              <a:solidFill>
                <a:schemeClr val="tx1">
                  <a:lumMod val="75000"/>
                  <a:lumOff val="25000"/>
                </a:schemeClr>
              </a:solidFill>
              <a:latin typeface="Arial" pitchFamily="34" charset="0"/>
              <a:cs typeface="Arial" pitchFamily="34" charset="0"/>
            </a:endParaRPr>
          </a:p>
        </p:txBody>
      </p:sp>
      <p:sp>
        <p:nvSpPr>
          <p:cNvPr id="8" name="TextBox 7"/>
          <p:cNvSpPr txBox="1"/>
          <p:nvPr/>
        </p:nvSpPr>
        <p:spPr>
          <a:xfrm>
            <a:off x="365234" y="3863727"/>
            <a:ext cx="4041299"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365234" y="4399757"/>
            <a:ext cx="3813673"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646331"/>
          </a:xfrm>
          <a:prstGeom prst="rect">
            <a:avLst/>
          </a:prstGeom>
        </p:spPr>
        <p:txBody>
          <a:bodyPr wrap="square">
            <a:spAutoFit/>
          </a:bodyPr>
          <a:lstStyle/>
          <a:p>
            <a:r>
              <a:rPr lang="en-US" sz="3600" dirty="0"/>
              <a:t>2.  Have a personal benevolence plan as well</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733800"/>
            <a:ext cx="8381208" cy="1754326"/>
          </a:xfrm>
          <a:prstGeom prst="rect">
            <a:avLst/>
          </a:prstGeom>
        </p:spPr>
        <p:txBody>
          <a:bodyPr wrap="square">
            <a:spAutoFit/>
          </a:bodyPr>
          <a:lstStyle/>
          <a:p>
            <a:r>
              <a:rPr lang="en-US" sz="3600" dirty="0"/>
              <a:t>a.  If you live or work in an area where needs exist keep a care package in the truck of your car to give to those in need.</a:t>
            </a:r>
          </a:p>
        </p:txBody>
      </p:sp>
    </p:spTree>
    <p:extLst>
      <p:ext uri="{BB962C8B-B14F-4D97-AF65-F5344CB8AC3E}">
        <p14:creationId xmlns:p14="http://schemas.microsoft.com/office/powerpoint/2010/main" val="143323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646331"/>
          </a:xfrm>
          <a:prstGeom prst="rect">
            <a:avLst/>
          </a:prstGeom>
        </p:spPr>
        <p:txBody>
          <a:bodyPr wrap="square">
            <a:spAutoFit/>
          </a:bodyPr>
          <a:lstStyle/>
          <a:p>
            <a:r>
              <a:rPr lang="en-US" sz="3600" dirty="0"/>
              <a:t>2.  Have a personal benevolence plan as well</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2" name="Rectangle 1"/>
          <p:cNvSpPr/>
          <p:nvPr/>
        </p:nvSpPr>
        <p:spPr>
          <a:xfrm>
            <a:off x="610392" y="3733800"/>
            <a:ext cx="8381208" cy="1200329"/>
          </a:xfrm>
          <a:prstGeom prst="rect">
            <a:avLst/>
          </a:prstGeom>
        </p:spPr>
        <p:txBody>
          <a:bodyPr wrap="square">
            <a:spAutoFit/>
          </a:bodyPr>
          <a:lstStyle/>
          <a:p>
            <a:r>
              <a:rPr lang="en-US" sz="3600" dirty="0"/>
              <a:t>b.  Carry gift cards to fast food restaurants and gas stations to give to those in need.</a:t>
            </a:r>
          </a:p>
        </p:txBody>
      </p:sp>
    </p:spTree>
    <p:extLst>
      <p:ext uri="{BB962C8B-B14F-4D97-AF65-F5344CB8AC3E}">
        <p14:creationId xmlns:p14="http://schemas.microsoft.com/office/powerpoint/2010/main" val="19711984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3108543"/>
          </a:xfrm>
          <a:prstGeom prst="rect">
            <a:avLst/>
          </a:prstGeom>
        </p:spPr>
        <p:txBody>
          <a:bodyPr wrap="square">
            <a:spAutoFit/>
          </a:bodyPr>
          <a:lstStyle/>
          <a:p>
            <a:r>
              <a:rPr lang="en-US" sz="2800" dirty="0"/>
              <a:t>Matthew 6:2-3</a:t>
            </a:r>
          </a:p>
          <a:p>
            <a:r>
              <a:rPr lang="en-US" sz="2800" dirty="0"/>
              <a:t>So when you give to the poor, do not sound a trumpet before you, as the hypocrites do in the synagogues and in the streets, so that they may be honored by men. Truly I say to you, they have their reward in full.  3 But when you give to the poor, do not let your left hand know what your right hand is doing</a:t>
            </a:r>
            <a:endParaRPr lang="en-US" sz="28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1754326"/>
          </a:xfrm>
          <a:prstGeom prst="rect">
            <a:avLst/>
          </a:prstGeom>
        </p:spPr>
        <p:txBody>
          <a:bodyPr wrap="square">
            <a:spAutoFit/>
          </a:bodyPr>
          <a:lstStyle/>
          <a:p>
            <a:r>
              <a:rPr lang="en-US" sz="3600" dirty="0"/>
              <a:t>1 Peter 1:18</a:t>
            </a:r>
          </a:p>
          <a:p>
            <a:r>
              <a:rPr lang="en-US" sz="3600" dirty="0"/>
              <a:t>knowing that you were not redeemed with perishable things like silver or gold...</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039545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2862322"/>
          </a:xfrm>
          <a:prstGeom prst="rect">
            <a:avLst/>
          </a:prstGeom>
        </p:spPr>
        <p:txBody>
          <a:bodyPr wrap="square">
            <a:spAutoFit/>
          </a:bodyPr>
          <a:lstStyle/>
          <a:p>
            <a:r>
              <a:rPr lang="en-US" sz="3600" dirty="0"/>
              <a:t>1 Timothy 6:10</a:t>
            </a:r>
          </a:p>
          <a:p>
            <a:r>
              <a:rPr lang="en-US" sz="3600" dirty="0"/>
              <a:t>For the love of money is a root of all sorts of evil, and some by longing for it have wandered away from the faith and pierced themselves with many </a:t>
            </a:r>
            <a:r>
              <a:rPr lang="en-US" sz="3600" dirty="0" err="1"/>
              <a:t>griefs</a:t>
            </a:r>
            <a:r>
              <a:rPr lang="en-US" sz="3600" dirty="0"/>
              <a:t>.</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6" name="TextBox 5"/>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039545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4031873"/>
          </a:xfrm>
          <a:prstGeom prst="rect">
            <a:avLst/>
          </a:prstGeom>
        </p:spPr>
        <p:txBody>
          <a:bodyPr wrap="square">
            <a:spAutoFit/>
          </a:bodyPr>
          <a:lstStyle/>
          <a:p>
            <a:r>
              <a:rPr lang="en-US" sz="3200" dirty="0"/>
              <a:t>Philippians 4:14-16</a:t>
            </a:r>
          </a:p>
          <a:p>
            <a:r>
              <a:rPr lang="en-US" sz="3200" dirty="0"/>
              <a:t>Nevertheless, you have done well to share with me in my affliction.  15 You yourselves also know, Philippians, that at the first preaching of the gospel, after I left Macedonia, no church shared with me in the matter of giving and receiving but you alone; 16 for even in Thessalonica you sent a gift more than once for my needs.</a:t>
            </a:r>
            <a:endParaRPr lang="en-US" sz="3200" b="1" dirty="0">
              <a:latin typeface="Arial" pitchFamily="34" charset="0"/>
              <a:cs typeface="Arial" pitchFamily="34" charset="0"/>
            </a:endParaRPr>
          </a:p>
        </p:txBody>
      </p:sp>
      <p:sp>
        <p:nvSpPr>
          <p:cNvPr id="18" name="TextBox 17"/>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7532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pic>
        <p:nvPicPr>
          <p:cNvPr id="3074" name="Picture 2" descr="http://www.stmscranton.org/Website%20Images/CollectionPl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433" y="1724421"/>
            <a:ext cx="6705601" cy="4466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581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3416320"/>
          </a:xfrm>
          <a:prstGeom prst="rect">
            <a:avLst/>
          </a:prstGeom>
        </p:spPr>
        <p:txBody>
          <a:bodyPr wrap="square">
            <a:spAutoFit/>
          </a:bodyPr>
          <a:lstStyle/>
          <a:p>
            <a:r>
              <a:rPr lang="en-US" sz="3600" dirty="0"/>
              <a:t>1 Timothy 6:17</a:t>
            </a:r>
          </a:p>
          <a:p>
            <a:r>
              <a:rPr lang="en-US" sz="3600" dirty="0"/>
              <a:t>Instruct those who are rich in this present world not to be conceited or to fix their hope on the uncertainty of riches, but on God, who richly supplies us with all things to enjoy.</a:t>
            </a:r>
          </a:p>
        </p:txBody>
      </p:sp>
      <p:sp>
        <p:nvSpPr>
          <p:cNvPr id="9" name="TextBox 8"/>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646331"/>
          </a:xfrm>
          <a:prstGeom prst="rect">
            <a:avLst/>
          </a:prstGeom>
        </p:spPr>
        <p:txBody>
          <a:bodyPr wrap="square">
            <a:spAutoFit/>
          </a:bodyPr>
          <a:lstStyle/>
          <a:p>
            <a:r>
              <a:rPr lang="en-US" sz="3600" dirty="0"/>
              <a:t>Acts 5:1-4</a:t>
            </a:r>
          </a:p>
        </p:txBody>
      </p:sp>
      <p:sp>
        <p:nvSpPr>
          <p:cNvPr id="9" name="TextBox 8"/>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00331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2862322"/>
          </a:xfrm>
          <a:prstGeom prst="rect">
            <a:avLst/>
          </a:prstGeom>
        </p:spPr>
        <p:txBody>
          <a:bodyPr wrap="square">
            <a:spAutoFit/>
          </a:bodyPr>
          <a:lstStyle/>
          <a:p>
            <a:r>
              <a:rPr lang="en-US" sz="3600" dirty="0"/>
              <a:t>1 Timothy 5:8</a:t>
            </a:r>
          </a:p>
          <a:p>
            <a:r>
              <a:rPr lang="en-US" sz="3600" dirty="0"/>
              <a:t>But if anyone does not provide for his own, and especially for those of his household, he has denied the faith and is worse than an unbeliever.</a:t>
            </a:r>
          </a:p>
        </p:txBody>
      </p:sp>
      <p:sp>
        <p:nvSpPr>
          <p:cNvPr id="9" name="TextBox 8"/>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336102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hdavid.com/images1/images/Honest%20Bu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2732" y="1676400"/>
            <a:ext cx="5076498" cy="461820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257800" y="1127234"/>
            <a:ext cx="3352008"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762017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5349</TotalTime>
  <Words>478</Words>
  <Application>Microsoft Office PowerPoint</Application>
  <PresentationFormat>On-screen Show (4:3)</PresentationFormat>
  <Paragraphs>82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73</cp:revision>
  <dcterms:created xsi:type="dcterms:W3CDTF">2013-03-25T18:17:05Z</dcterms:created>
  <dcterms:modified xsi:type="dcterms:W3CDTF">2014-03-01T22:22:06Z</dcterms:modified>
</cp:coreProperties>
</file>